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73" d="100"/>
          <a:sy n="73" d="100"/>
        </p:scale>
        <p:origin x="34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DD491-9373-46EC-B289-7D30B08C7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B72B54-D42C-442A-9FA9-BC6B499AD9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83835-7B5E-45CD-9FFA-075DD464C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CFE86-4802-4FAB-BDCF-E52F402FFD86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313FF-2BC2-44B9-80F3-0D243478B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17DFF-ACF5-4F4B-BCDE-963216148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9D21-2E7C-4520-8096-07C5F74A2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697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B1806-5D3B-475E-8FE6-19B00E442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020727-16D7-4195-A548-66767E547E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B20B6-48F3-4236-B340-6DF3C5396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CFE86-4802-4FAB-BDCF-E52F402FFD86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740A65-74EE-49E1-8639-E52D11B4F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DF919-BC97-4817-A1A9-C3B49DF62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9D21-2E7C-4520-8096-07C5F74A2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34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F3CC47-9F36-4B73-A46E-4CD7631297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88D682-57B1-477D-AA5A-24E95E0B2A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7CD231-8834-4C0E-89F7-91201038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CFE86-4802-4FAB-BDCF-E52F402FFD86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2B6286-B2F6-49DD-8024-212207333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90A42-F70D-4B9C-BAEC-3B4AD516F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9D21-2E7C-4520-8096-07C5F74A2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60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C6305-ED06-4896-937D-5474F4CF9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297CC-8022-4C03-B0B2-C35C1C90B0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24D49-8AD1-4EE2-83CC-26AF06F7F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CFE86-4802-4FAB-BDCF-E52F402FFD86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1CB52F-BA51-4273-BD46-40A7CA03F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CB682-ECB1-444F-B519-3B2B32655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9D21-2E7C-4520-8096-07C5F74A2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85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7C313-7C13-45EB-8EFA-910115E6C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7B5DB-3B36-4EBD-B0CC-533298529D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21A906-22FB-49E6-BB8D-E78AC8C34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CFE86-4802-4FAB-BDCF-E52F402FFD86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0CB72-3C67-4E3C-9C98-8C72861E6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2DBFF-48C1-4E4A-9E32-4DB8B99C8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9D21-2E7C-4520-8096-07C5F74A2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405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DFB99-DF58-474F-A179-6DB5D2DDC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FA9834-6788-42FA-A560-3207EAFF0E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268E01-9183-4513-9DA3-83B25FA9D1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46C507-FD7C-4CD1-8788-09B619261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CFE86-4802-4FAB-BDCF-E52F402FFD86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01B57D-0CA8-4090-9F2C-12453D1E7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ED23D9-DA4D-47C9-9276-66806DC95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9D21-2E7C-4520-8096-07C5F74A2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7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72B4E-0E66-4CAD-8268-3CF977822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9DD3AB-90CF-4A86-8B16-57FB58C113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1909D0-42E3-4246-AE05-0D09C7ECC5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F022B0-11E6-470B-A5C0-DB2F504EF6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878614-A2F6-4FFF-A65F-5C3F45F54A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27BB8C-FF7C-42C3-A798-297CF251F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CFE86-4802-4FAB-BDCF-E52F402FFD86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ECB172-F018-4FF2-A674-657A30E5E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E787A6-48D9-4689-8689-BA4AB9C69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9D21-2E7C-4520-8096-07C5F74A2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178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873C4-E47B-4880-A0A5-265A6B236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1D9622-DB3F-4A01-9AF0-193D40959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CFE86-4802-4FAB-BDCF-E52F402FFD86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D843B4-896A-41DE-B538-69410D2E2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D29F40-F339-4C09-87FD-74FC0528E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9D21-2E7C-4520-8096-07C5F74A2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717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A4C2FE-2BB8-4F6F-9EA8-F7DFB5286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CFE86-4802-4FAB-BDCF-E52F402FFD86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A6EB0B-FBBE-41ED-AEEE-DC156FFBC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C2EBF0-69FE-4277-9636-EACA9DABC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9D21-2E7C-4520-8096-07C5F74A2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131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F6BF7-709A-4D4B-A007-2BF54F69D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56564-75D6-49B1-969D-81931F81A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1323B4-0A89-461F-B3F5-533EBA1C64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FB51D3-7B2A-456F-B190-70DCF41DF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CFE86-4802-4FAB-BDCF-E52F402FFD86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808FB0-D6AB-4A5B-A978-2E8AECEAE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A76FD3-3184-458A-8657-5E6A71CFD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9D21-2E7C-4520-8096-07C5F74A2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9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825BE-250C-4F0A-878B-A8E3CFD96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23AF02-80AA-4C90-B263-4B2A7DE77E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901E50-602B-49D9-9D1B-6DBB0492E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C7040B-1934-4BFF-A17D-F2CBD964D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CFE86-4802-4FAB-BDCF-E52F402FFD86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BB601B-516F-4A61-AE6B-5B88BAB85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6AF30A-9288-4B92-B783-AE68B6F4E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9D21-2E7C-4520-8096-07C5F74A2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42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619C34-D34A-4599-8589-017593012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FFD247-E75E-41B3-AE38-8A465C645C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1771FF-314C-449A-A641-DF5E968B93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CFE86-4802-4FAB-BDCF-E52F402FFD86}" type="datetimeFigureOut">
              <a:rPr lang="en-US" smtClean="0"/>
              <a:t>6/24/2020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CFEF76-A55F-4118-AFA9-55C08A4684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D0BFB-C6D3-46D1-A41C-55D11E20B0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C9D21-2E7C-4520-8096-07C5F74A2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365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C0B63-FFFF-4612-B0F3-D4B763461E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Topic 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98AB26-71AD-4C4C-B087-41915B65B1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Starting Out With Python #2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838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91816-EDB6-4F14-BA3A-061DC0FF1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EA387-BD7C-4373-85F5-166BC59E6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3941"/>
            <a:ext cx="10515600" cy="469302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continue keyword allows you to skip performing operations on a specific element in a collection</a:t>
            </a:r>
          </a:p>
          <a:p>
            <a:r>
              <a:rPr lang="en-US" b="1" dirty="0"/>
              <a:t>Format</a:t>
            </a:r>
            <a:r>
              <a:rPr lang="en-US" dirty="0"/>
              <a:t>:</a:t>
            </a:r>
          </a:p>
          <a:p>
            <a:pPr marL="457200" lvl="1" indent="0">
              <a:buNone/>
            </a:pPr>
            <a:r>
              <a:rPr lang="en-US" dirty="0"/>
              <a:t>for </a:t>
            </a:r>
            <a:r>
              <a:rPr lang="en-US" dirty="0" err="1"/>
              <a:t>each_element</a:t>
            </a:r>
            <a:r>
              <a:rPr lang="en-US" dirty="0"/>
              <a:t> in collection:</a:t>
            </a:r>
          </a:p>
          <a:p>
            <a:pPr marL="457200" lvl="1" indent="0">
              <a:buNone/>
            </a:pPr>
            <a:r>
              <a:rPr lang="en-US" dirty="0"/>
              <a:t>	if condition:</a:t>
            </a:r>
          </a:p>
          <a:p>
            <a:pPr marL="457200" lvl="1" indent="0">
              <a:buNone/>
            </a:pPr>
            <a:r>
              <a:rPr lang="en-US" dirty="0"/>
              <a:t>	       continue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err="1"/>
              <a:t>perform_operation</a:t>
            </a:r>
            <a:endParaRPr lang="en-US" dirty="0"/>
          </a:p>
          <a:p>
            <a:r>
              <a:rPr lang="en-US" b="1" dirty="0"/>
              <a:t>Example</a:t>
            </a:r>
            <a:r>
              <a:rPr lang="en-US" dirty="0"/>
              <a:t>:</a:t>
            </a:r>
          </a:p>
          <a:p>
            <a:pPr marL="457200" lvl="1" indent="0">
              <a:buNone/>
            </a:pPr>
            <a:r>
              <a:rPr lang="en-US" dirty="0"/>
              <a:t>for </a:t>
            </a:r>
            <a:r>
              <a:rPr lang="en-US" dirty="0" err="1"/>
              <a:t>each_student</a:t>
            </a:r>
            <a:r>
              <a:rPr lang="en-US" dirty="0"/>
              <a:t> in </a:t>
            </a:r>
            <a:r>
              <a:rPr lang="en-US" dirty="0" err="1"/>
              <a:t>student_list</a:t>
            </a:r>
            <a:r>
              <a:rPr lang="en-US" dirty="0"/>
              <a:t>:</a:t>
            </a:r>
          </a:p>
          <a:p>
            <a:pPr marL="457200" lvl="1" indent="0">
              <a:buNone/>
            </a:pPr>
            <a:r>
              <a:rPr lang="en-US" dirty="0"/>
              <a:t>	if </a:t>
            </a:r>
            <a:r>
              <a:rPr lang="en-US" dirty="0" err="1"/>
              <a:t>each_student</a:t>
            </a:r>
            <a:r>
              <a:rPr lang="en-US" dirty="0"/>
              <a:t> is busy:</a:t>
            </a:r>
          </a:p>
          <a:p>
            <a:pPr marL="457200" lvl="1" indent="0">
              <a:buNone/>
            </a:pPr>
            <a:r>
              <a:rPr lang="en-US" dirty="0"/>
              <a:t>	      continue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err="1"/>
              <a:t>assign_task_to_student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481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25182-AE9E-4A9C-A4D0-F8D8552DC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AB8F6B-129A-44F0-B078-9C5E28BD4D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break statements allow you to exit a for or while loop prematurely</a:t>
            </a:r>
          </a:p>
          <a:p>
            <a:r>
              <a:rPr lang="en-US" dirty="0"/>
              <a:t>break statements are useful in preventing endless loops</a:t>
            </a:r>
          </a:p>
          <a:p>
            <a:r>
              <a:rPr lang="en-US" b="1" dirty="0"/>
              <a:t>Format</a:t>
            </a:r>
          </a:p>
          <a:p>
            <a:pPr marL="457200" lvl="1" indent="0">
              <a:buNone/>
            </a:pPr>
            <a:r>
              <a:rPr lang="en-US" dirty="0"/>
              <a:t>while condition_1:</a:t>
            </a:r>
          </a:p>
          <a:p>
            <a:pPr marL="457200" lvl="1" indent="0">
              <a:buNone/>
            </a:pPr>
            <a:r>
              <a:rPr lang="en-US" dirty="0"/>
              <a:t>	if condition_2:</a:t>
            </a:r>
          </a:p>
          <a:p>
            <a:pPr marL="457200" lvl="1" indent="0">
              <a:buNone/>
            </a:pPr>
            <a:r>
              <a:rPr lang="en-US" dirty="0"/>
              <a:t>	      break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err="1"/>
              <a:t>perform_operation</a:t>
            </a:r>
            <a:r>
              <a:rPr lang="en-US" dirty="0"/>
              <a:t>	</a:t>
            </a:r>
          </a:p>
          <a:p>
            <a:r>
              <a:rPr lang="en-US" b="1" dirty="0"/>
              <a:t>Example:</a:t>
            </a:r>
          </a:p>
          <a:p>
            <a:pPr marL="457200" lvl="1" indent="0">
              <a:buNone/>
            </a:pPr>
            <a:r>
              <a:rPr lang="en-US" dirty="0"/>
              <a:t>while </a:t>
            </a:r>
            <a:r>
              <a:rPr lang="en-US" dirty="0" err="1"/>
              <a:t>num_students</a:t>
            </a:r>
            <a:r>
              <a:rPr lang="en-US" dirty="0"/>
              <a:t>&lt;3:</a:t>
            </a:r>
          </a:p>
          <a:p>
            <a:pPr marL="457200" lvl="1" indent="0">
              <a:buNone/>
            </a:pPr>
            <a:r>
              <a:rPr lang="en-US" dirty="0"/>
              <a:t>	if </a:t>
            </a:r>
            <a:r>
              <a:rPr lang="en-US" dirty="0" err="1"/>
              <a:t>no_more_students_to_add</a:t>
            </a:r>
            <a:r>
              <a:rPr lang="en-US" dirty="0"/>
              <a:t>:</a:t>
            </a:r>
          </a:p>
          <a:p>
            <a:pPr marL="457200" lvl="1" indent="0">
              <a:buNone/>
            </a:pPr>
            <a:r>
              <a:rPr lang="en-US" dirty="0"/>
              <a:t>	     break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err="1"/>
              <a:t>add_students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357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5BF05-4AEA-47D4-953A-A13A42685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statements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EBDD4-0053-44AE-BCE4-0043E80E98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statements allow you to execute code if a given condition is True</a:t>
            </a:r>
          </a:p>
          <a:p>
            <a:r>
              <a:rPr lang="en-US" dirty="0"/>
              <a:t>If statements always True or False</a:t>
            </a:r>
          </a:p>
          <a:p>
            <a:r>
              <a:rPr lang="en-US" dirty="0"/>
              <a:t>Format: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if condition:</a:t>
            </a:r>
          </a:p>
          <a:p>
            <a:pPr marL="457200" lvl="1" indent="0">
              <a:buNone/>
            </a:pPr>
            <a:r>
              <a:rPr lang="en-US" dirty="0"/>
              <a:t>	code to execute 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If the condition is True, the indented code will execute. If it is False, the indented code will be skipped</a:t>
            </a:r>
          </a:p>
        </p:txBody>
      </p:sp>
    </p:spTree>
    <p:extLst>
      <p:ext uri="{BB962C8B-B14F-4D97-AF65-F5344CB8AC3E}">
        <p14:creationId xmlns:p14="http://schemas.microsoft.com/office/powerpoint/2010/main" val="2652695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1F25B-5059-482D-9250-F0A4F11C6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statements </a:t>
            </a:r>
            <a:r>
              <a:rPr lang="en-US" dirty="0" err="1"/>
              <a:t>cont</a:t>
            </a:r>
            <a:r>
              <a:rPr lang="en-US" dirty="0"/>
              <a:t>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2C1AC-00A7-4D3A-98DD-8BB2AC7F7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student_grade</a:t>
            </a:r>
            <a:r>
              <a:rPr lang="en-US" dirty="0"/>
              <a:t> = 75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</a:t>
            </a:r>
            <a:r>
              <a:rPr lang="en-US" dirty="0" err="1"/>
              <a:t>student_grade</a:t>
            </a:r>
            <a:r>
              <a:rPr lang="en-US" dirty="0"/>
              <a:t> &gt;= 50:</a:t>
            </a:r>
          </a:p>
          <a:p>
            <a:pPr marL="0" indent="0">
              <a:buNone/>
            </a:pPr>
            <a:r>
              <a:rPr lang="en-US" dirty="0"/>
              <a:t>	print(“Student has passed the assignment!”)</a:t>
            </a:r>
          </a:p>
        </p:txBody>
      </p:sp>
    </p:spTree>
    <p:extLst>
      <p:ext uri="{BB962C8B-B14F-4D97-AF65-F5344CB8AC3E}">
        <p14:creationId xmlns:p14="http://schemas.microsoft.com/office/powerpoint/2010/main" val="2757790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26CE7-A5F2-467B-BE44-83079AB2F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statements </a:t>
            </a:r>
            <a:r>
              <a:rPr lang="en-US" dirty="0" err="1"/>
              <a:t>cont</a:t>
            </a:r>
            <a:r>
              <a:rPr lang="en-US" dirty="0"/>
              <a:t>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A458C-08E7-4C41-A747-24F38F86D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elif</a:t>
            </a:r>
            <a:r>
              <a:rPr lang="en-US" dirty="0"/>
              <a:t> statements allow you to test for multiple conditions</a:t>
            </a:r>
          </a:p>
          <a:p>
            <a:r>
              <a:rPr lang="en-US" dirty="0"/>
              <a:t>Format: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if condition_1:</a:t>
            </a:r>
          </a:p>
          <a:p>
            <a:pPr marL="457200" lvl="1" indent="0">
              <a:buNone/>
            </a:pPr>
            <a:r>
              <a:rPr lang="en-US" dirty="0"/>
              <a:t>	code_to_execute_1</a:t>
            </a:r>
          </a:p>
          <a:p>
            <a:pPr marL="457200" lvl="1" indent="0">
              <a:buNone/>
            </a:pPr>
            <a:r>
              <a:rPr lang="en-US" dirty="0" err="1"/>
              <a:t>elif</a:t>
            </a:r>
            <a:r>
              <a:rPr lang="en-US" dirty="0"/>
              <a:t> condition_2:</a:t>
            </a:r>
          </a:p>
          <a:p>
            <a:pPr marL="457200" lvl="1" indent="0">
              <a:buNone/>
            </a:pPr>
            <a:r>
              <a:rPr lang="en-US" dirty="0"/>
              <a:t>	code_to_execute_2</a:t>
            </a:r>
          </a:p>
          <a:p>
            <a:pPr marL="457200" lvl="1" indent="0">
              <a:buNone/>
            </a:pPr>
            <a:r>
              <a:rPr lang="en-US" dirty="0" err="1"/>
              <a:t>elif</a:t>
            </a:r>
            <a:r>
              <a:rPr lang="en-US" dirty="0"/>
              <a:t> condition_3:</a:t>
            </a:r>
          </a:p>
          <a:p>
            <a:pPr marL="457200" lvl="1" indent="0">
              <a:buNone/>
            </a:pPr>
            <a:r>
              <a:rPr lang="en-US" dirty="0"/>
              <a:t>	code_to_execute_3</a:t>
            </a:r>
          </a:p>
        </p:txBody>
      </p:sp>
    </p:spTree>
    <p:extLst>
      <p:ext uri="{BB962C8B-B14F-4D97-AF65-F5344CB8AC3E}">
        <p14:creationId xmlns:p14="http://schemas.microsoft.com/office/powerpoint/2010/main" val="1824387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2EFCC-C790-4F8F-8BBF-1A37F742A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statements </a:t>
            </a:r>
            <a:r>
              <a:rPr lang="en-US" dirty="0" err="1"/>
              <a:t>cont</a:t>
            </a:r>
            <a:r>
              <a:rPr lang="en-US" dirty="0"/>
              <a:t>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ABFAF-F0AF-4074-9DF4-66A0781DF5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student_grade</a:t>
            </a:r>
            <a:r>
              <a:rPr lang="en-US" dirty="0"/>
              <a:t> = 75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</a:t>
            </a:r>
            <a:r>
              <a:rPr lang="en-US" dirty="0" err="1"/>
              <a:t>student_grade</a:t>
            </a:r>
            <a:r>
              <a:rPr lang="en-US" dirty="0"/>
              <a:t> &gt;= 85:</a:t>
            </a:r>
          </a:p>
          <a:p>
            <a:pPr marL="0" indent="0">
              <a:buNone/>
            </a:pPr>
            <a:r>
              <a:rPr lang="en-US" dirty="0"/>
              <a:t>	print(“Student has achieved a High Distinction!”)</a:t>
            </a:r>
          </a:p>
          <a:p>
            <a:pPr marL="0" indent="0">
              <a:buNone/>
            </a:pPr>
            <a:r>
              <a:rPr lang="en-US" dirty="0" err="1"/>
              <a:t>elif</a:t>
            </a:r>
            <a:r>
              <a:rPr lang="en-US" dirty="0"/>
              <a:t> </a:t>
            </a:r>
            <a:r>
              <a:rPr lang="en-US" dirty="0" err="1"/>
              <a:t>student_grade</a:t>
            </a:r>
            <a:r>
              <a:rPr lang="en-US" dirty="0"/>
              <a:t> &gt;= 75:</a:t>
            </a:r>
          </a:p>
          <a:p>
            <a:pPr marL="0" indent="0">
              <a:buNone/>
            </a:pPr>
            <a:r>
              <a:rPr lang="en-US" dirty="0"/>
              <a:t>	print(“Student has achieved a Distinction!”)</a:t>
            </a:r>
          </a:p>
          <a:p>
            <a:pPr marL="0" indent="0">
              <a:buNone/>
            </a:pPr>
            <a:r>
              <a:rPr lang="en-US" dirty="0" err="1"/>
              <a:t>elif</a:t>
            </a:r>
            <a:r>
              <a:rPr lang="en-US" dirty="0"/>
              <a:t> </a:t>
            </a:r>
            <a:r>
              <a:rPr lang="en-US" dirty="0" err="1"/>
              <a:t>student_grade</a:t>
            </a:r>
            <a:r>
              <a:rPr lang="en-US" dirty="0"/>
              <a:t> &gt;= 65:</a:t>
            </a:r>
          </a:p>
          <a:p>
            <a:pPr marL="0" indent="0">
              <a:buNone/>
            </a:pPr>
            <a:r>
              <a:rPr lang="en-US" dirty="0"/>
              <a:t>	print(“Student has achieved a Credit!”)</a:t>
            </a:r>
          </a:p>
          <a:p>
            <a:pPr marL="0" indent="0">
              <a:buNone/>
            </a:pPr>
            <a:r>
              <a:rPr lang="en-US" dirty="0" err="1"/>
              <a:t>elif</a:t>
            </a:r>
            <a:r>
              <a:rPr lang="en-US" dirty="0"/>
              <a:t> </a:t>
            </a:r>
            <a:r>
              <a:rPr lang="en-US" dirty="0" err="1"/>
              <a:t>student_grade</a:t>
            </a:r>
            <a:r>
              <a:rPr lang="en-US" dirty="0"/>
              <a:t> &gt;= 50:</a:t>
            </a:r>
          </a:p>
          <a:p>
            <a:pPr marL="0" indent="0">
              <a:buNone/>
            </a:pPr>
            <a:r>
              <a:rPr lang="en-US" dirty="0"/>
              <a:t>	print(“Student has achieved a Pass!”)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453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75C49-2335-4687-A283-388C5A1D8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statements </a:t>
            </a:r>
            <a:r>
              <a:rPr lang="en-US" dirty="0" err="1"/>
              <a:t>cont</a:t>
            </a:r>
            <a:r>
              <a:rPr lang="en-US" dirty="0"/>
              <a:t>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DBE2D-1921-4E87-9158-6AB3AEF5AE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else statements allow you to execute code when none of your conditions are satisfied.</a:t>
            </a:r>
          </a:p>
          <a:p>
            <a:r>
              <a:rPr lang="en-US" dirty="0"/>
              <a:t>else can be used with both if and </a:t>
            </a:r>
            <a:r>
              <a:rPr lang="en-US" dirty="0" err="1"/>
              <a:t>elif</a:t>
            </a:r>
            <a:r>
              <a:rPr lang="en-US" dirty="0"/>
              <a:t> conditions</a:t>
            </a:r>
          </a:p>
          <a:p>
            <a:r>
              <a:rPr lang="en-US" dirty="0"/>
              <a:t>Format: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if condition_1:</a:t>
            </a:r>
          </a:p>
          <a:p>
            <a:pPr marL="457200" lvl="1" indent="0">
              <a:buNone/>
            </a:pPr>
            <a:r>
              <a:rPr lang="en-US" dirty="0"/>
              <a:t>	code_to_execute_1</a:t>
            </a:r>
          </a:p>
          <a:p>
            <a:pPr marL="457200" lvl="1" indent="0">
              <a:buNone/>
            </a:pPr>
            <a:r>
              <a:rPr lang="en-US" dirty="0" err="1"/>
              <a:t>elif</a:t>
            </a:r>
            <a:r>
              <a:rPr lang="en-US" dirty="0"/>
              <a:t> condition_2:</a:t>
            </a:r>
          </a:p>
          <a:p>
            <a:pPr marL="457200" lvl="1" indent="0">
              <a:buNone/>
            </a:pPr>
            <a:r>
              <a:rPr lang="en-US" dirty="0"/>
              <a:t>	code_to_execute_2</a:t>
            </a:r>
          </a:p>
          <a:p>
            <a:pPr marL="457200" lvl="1" indent="0">
              <a:buNone/>
            </a:pPr>
            <a:r>
              <a:rPr lang="en-US" dirty="0"/>
              <a:t>else:</a:t>
            </a:r>
          </a:p>
          <a:p>
            <a:pPr marL="457200" lvl="1" indent="0">
              <a:buNone/>
            </a:pPr>
            <a:r>
              <a:rPr lang="en-US" dirty="0"/>
              <a:t>	code_to_execute_3</a:t>
            </a:r>
          </a:p>
        </p:txBody>
      </p:sp>
    </p:spTree>
    <p:extLst>
      <p:ext uri="{BB962C8B-B14F-4D97-AF65-F5344CB8AC3E}">
        <p14:creationId xmlns:p14="http://schemas.microsoft.com/office/powerpoint/2010/main" val="3904509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78CA0-D383-41CC-9AFC-B798EFF9C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statements </a:t>
            </a:r>
            <a:r>
              <a:rPr lang="en-US" dirty="0" err="1"/>
              <a:t>cont</a:t>
            </a:r>
            <a:r>
              <a:rPr lang="en-US" dirty="0"/>
              <a:t>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83566-15A1-481B-9491-AB01311A28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6014"/>
            <a:ext cx="10515600" cy="476094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Example: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student_grade</a:t>
            </a:r>
            <a:r>
              <a:rPr lang="en-US" dirty="0"/>
              <a:t> = 75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</a:t>
            </a:r>
            <a:r>
              <a:rPr lang="en-US" dirty="0" err="1"/>
              <a:t>student_grade</a:t>
            </a:r>
            <a:r>
              <a:rPr lang="en-US" dirty="0"/>
              <a:t> &gt;= 85:</a:t>
            </a:r>
          </a:p>
          <a:p>
            <a:pPr marL="0" indent="0">
              <a:buNone/>
            </a:pPr>
            <a:r>
              <a:rPr lang="en-US" dirty="0"/>
              <a:t>     print(“Student has achieved a High Distinction!”)</a:t>
            </a:r>
          </a:p>
          <a:p>
            <a:pPr marL="0" indent="0">
              <a:buNone/>
            </a:pPr>
            <a:r>
              <a:rPr lang="en-US" dirty="0" err="1"/>
              <a:t>elif</a:t>
            </a:r>
            <a:r>
              <a:rPr lang="en-US" dirty="0"/>
              <a:t> </a:t>
            </a:r>
            <a:r>
              <a:rPr lang="en-US" dirty="0" err="1"/>
              <a:t>student_grade</a:t>
            </a:r>
            <a:r>
              <a:rPr lang="en-US" dirty="0"/>
              <a:t> &gt;= 75:</a:t>
            </a:r>
          </a:p>
          <a:p>
            <a:pPr marL="0" indent="0">
              <a:buNone/>
            </a:pPr>
            <a:r>
              <a:rPr lang="en-US" dirty="0"/>
              <a:t>     print(“Student has achieved a Distinction!”)</a:t>
            </a:r>
          </a:p>
          <a:p>
            <a:pPr marL="0" indent="0">
              <a:buNone/>
            </a:pPr>
            <a:r>
              <a:rPr lang="en-US" dirty="0" err="1"/>
              <a:t>elif</a:t>
            </a:r>
            <a:r>
              <a:rPr lang="en-US" dirty="0"/>
              <a:t> </a:t>
            </a:r>
            <a:r>
              <a:rPr lang="en-US" dirty="0" err="1"/>
              <a:t>student_grade</a:t>
            </a:r>
            <a:r>
              <a:rPr lang="en-US" dirty="0"/>
              <a:t> &gt;= 65:</a:t>
            </a:r>
          </a:p>
          <a:p>
            <a:pPr marL="0" indent="0">
              <a:buNone/>
            </a:pPr>
            <a:r>
              <a:rPr lang="en-US" dirty="0"/>
              <a:t>     print(“Student has achieved a Credit!”)</a:t>
            </a:r>
          </a:p>
          <a:p>
            <a:pPr marL="0" indent="0">
              <a:buNone/>
            </a:pPr>
            <a:r>
              <a:rPr lang="en-US" dirty="0" err="1"/>
              <a:t>elif</a:t>
            </a:r>
            <a:r>
              <a:rPr lang="en-US" dirty="0"/>
              <a:t> </a:t>
            </a:r>
            <a:r>
              <a:rPr lang="en-US" dirty="0" err="1"/>
              <a:t>student_grade</a:t>
            </a:r>
            <a:r>
              <a:rPr lang="en-US" dirty="0"/>
              <a:t> &gt;= 50:</a:t>
            </a:r>
          </a:p>
          <a:p>
            <a:pPr marL="0" indent="0">
              <a:buNone/>
            </a:pPr>
            <a:r>
              <a:rPr lang="en-US" dirty="0"/>
              <a:t>     print(“Student has achieved a Pass!”)</a:t>
            </a:r>
          </a:p>
          <a:p>
            <a:pPr marL="0" indent="0">
              <a:buNone/>
            </a:pPr>
            <a:r>
              <a:rPr lang="en-US" dirty="0"/>
              <a:t>else:</a:t>
            </a:r>
          </a:p>
          <a:p>
            <a:pPr marL="0" indent="0">
              <a:buNone/>
            </a:pPr>
            <a:r>
              <a:rPr lang="en-US" dirty="0"/>
              <a:t>     print(“Student has failed the assignment”)</a:t>
            </a:r>
          </a:p>
        </p:txBody>
      </p:sp>
    </p:spTree>
    <p:extLst>
      <p:ext uri="{BB962C8B-B14F-4D97-AF65-F5344CB8AC3E}">
        <p14:creationId xmlns:p14="http://schemas.microsoft.com/office/powerpoint/2010/main" val="839963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E3AF6-BF85-4534-A98C-7D29F0D5F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Repetition: for loops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CA7E2-2522-455F-9993-467246CFF9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for loops iterate over each element in a collection</a:t>
            </a:r>
          </a:p>
          <a:p>
            <a:r>
              <a:rPr lang="en-US" dirty="0"/>
              <a:t>for loops allow you to perform operations on each element in a collection</a:t>
            </a:r>
          </a:p>
          <a:p>
            <a:r>
              <a:rPr lang="en-US" b="1" dirty="0"/>
              <a:t>Format</a:t>
            </a:r>
            <a:r>
              <a:rPr lang="en-US" dirty="0"/>
              <a:t>:</a:t>
            </a:r>
          </a:p>
          <a:p>
            <a:pPr marL="457200" lvl="1" indent="0">
              <a:buNone/>
            </a:pPr>
            <a:r>
              <a:rPr lang="en-US" dirty="0"/>
              <a:t>for </a:t>
            </a:r>
            <a:r>
              <a:rPr lang="en-US" dirty="0" err="1"/>
              <a:t>each_element</a:t>
            </a:r>
            <a:r>
              <a:rPr lang="en-US" dirty="0"/>
              <a:t> in collection: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err="1"/>
              <a:t>perform_operation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b="1" dirty="0"/>
              <a:t>Example</a:t>
            </a:r>
            <a:r>
              <a:rPr lang="en-US" dirty="0"/>
              <a:t>:</a:t>
            </a:r>
          </a:p>
          <a:p>
            <a:pPr marL="457200" lvl="1" indent="0">
              <a:buNone/>
            </a:pPr>
            <a:r>
              <a:rPr lang="en-US" dirty="0" err="1"/>
              <a:t>student_list</a:t>
            </a:r>
            <a:r>
              <a:rPr lang="en-US" dirty="0"/>
              <a:t> = [“Bob”, “Jane”, “Ahmed”]</a:t>
            </a:r>
          </a:p>
          <a:p>
            <a:pPr marL="457200" lvl="1" indent="0">
              <a:buNone/>
            </a:pPr>
            <a:r>
              <a:rPr lang="en-US" dirty="0"/>
              <a:t>for </a:t>
            </a:r>
            <a:r>
              <a:rPr lang="en-US" dirty="0" err="1"/>
              <a:t>each_student</a:t>
            </a:r>
            <a:r>
              <a:rPr lang="en-US" dirty="0"/>
              <a:t> in </a:t>
            </a:r>
            <a:r>
              <a:rPr lang="en-US" dirty="0" err="1"/>
              <a:t>student_list</a:t>
            </a:r>
            <a:r>
              <a:rPr lang="en-US" dirty="0"/>
              <a:t>:</a:t>
            </a:r>
          </a:p>
          <a:p>
            <a:pPr marL="457200" lvl="1" indent="0">
              <a:buNone/>
            </a:pPr>
            <a:r>
              <a:rPr lang="en-US" dirty="0"/>
              <a:t>	print(“student name is:”,</a:t>
            </a:r>
            <a:r>
              <a:rPr lang="en-US" dirty="0" err="1"/>
              <a:t>each_student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57549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17424-F344-4296-8ED7-F3B75CBD1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Repetition: while loops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CB1E5C-5ECC-432B-B060-B7274E8EDA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while loops allow you to perform one or more operations for as long as a condition is True</a:t>
            </a:r>
          </a:p>
          <a:p>
            <a:r>
              <a:rPr lang="en-US" b="1" dirty="0"/>
              <a:t>Format</a:t>
            </a:r>
            <a:r>
              <a:rPr lang="en-US" dirty="0"/>
              <a:t>:</a:t>
            </a:r>
          </a:p>
          <a:p>
            <a:pPr marL="457200" lvl="1" indent="0">
              <a:buNone/>
            </a:pPr>
            <a:r>
              <a:rPr lang="en-US" dirty="0"/>
              <a:t>while condition:</a:t>
            </a:r>
          </a:p>
          <a:p>
            <a:pPr marL="457200" lvl="1" indent="0">
              <a:buNone/>
            </a:pPr>
            <a:r>
              <a:rPr lang="en-US" dirty="0"/>
              <a:t>	perform operation </a:t>
            </a:r>
            <a:br>
              <a:rPr lang="en-US" dirty="0"/>
            </a:br>
            <a:endParaRPr lang="en-US" dirty="0"/>
          </a:p>
          <a:p>
            <a:r>
              <a:rPr lang="en-US" b="1" dirty="0"/>
              <a:t>Example</a:t>
            </a:r>
            <a:r>
              <a:rPr lang="en-US" dirty="0"/>
              <a:t>:</a:t>
            </a:r>
          </a:p>
          <a:p>
            <a:pPr marL="457200" lvl="1" indent="0">
              <a:buNone/>
            </a:pPr>
            <a:r>
              <a:rPr lang="en-US" dirty="0" err="1"/>
              <a:t>student_group</a:t>
            </a:r>
            <a:r>
              <a:rPr lang="en-US" dirty="0"/>
              <a:t> = set()</a:t>
            </a:r>
            <a:br>
              <a:rPr lang="en-US" dirty="0"/>
            </a:br>
            <a:r>
              <a:rPr lang="en-US" dirty="0"/>
              <a:t>while </a:t>
            </a:r>
            <a:r>
              <a:rPr lang="en-US" dirty="0" err="1"/>
              <a:t>len</a:t>
            </a:r>
            <a:r>
              <a:rPr lang="en-US" dirty="0"/>
              <a:t>(</a:t>
            </a:r>
            <a:r>
              <a:rPr lang="en-US" dirty="0" err="1"/>
              <a:t>student_group</a:t>
            </a:r>
            <a:r>
              <a:rPr lang="en-US" dirty="0"/>
              <a:t>)&lt;3: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err="1"/>
              <a:t>student_group.add</a:t>
            </a:r>
            <a:r>
              <a:rPr lang="en-US" dirty="0"/>
              <a:t>(student)</a:t>
            </a:r>
          </a:p>
        </p:txBody>
      </p:sp>
    </p:spTree>
    <p:extLst>
      <p:ext uri="{BB962C8B-B14F-4D97-AF65-F5344CB8AC3E}">
        <p14:creationId xmlns:p14="http://schemas.microsoft.com/office/powerpoint/2010/main" val="98468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640</Words>
  <Application>Microsoft Office PowerPoint</Application>
  <PresentationFormat>Widescreen</PresentationFormat>
  <Paragraphs>111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Topic 5</vt:lpstr>
      <vt:lpstr>if statements</vt:lpstr>
      <vt:lpstr>if statements cont…</vt:lpstr>
      <vt:lpstr>if statements cont…</vt:lpstr>
      <vt:lpstr>if statements cont…</vt:lpstr>
      <vt:lpstr>if statements cont…</vt:lpstr>
      <vt:lpstr>if statements cont…</vt:lpstr>
      <vt:lpstr>Repetition: for loops</vt:lpstr>
      <vt:lpstr>Repetition: while loops</vt:lpstr>
      <vt:lpstr>continue</vt:lpstr>
      <vt:lpstr>break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 5</dc:title>
  <dc:creator>ANDREAS Shepley</dc:creator>
  <cp:lastModifiedBy>ANDREAS Shepley</cp:lastModifiedBy>
  <cp:revision>7</cp:revision>
  <dcterms:created xsi:type="dcterms:W3CDTF">2020-06-24T00:57:27Z</dcterms:created>
  <dcterms:modified xsi:type="dcterms:W3CDTF">2020-06-24T02:34:42Z</dcterms:modified>
</cp:coreProperties>
</file>